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96" r:id="rId3"/>
    <p:sldId id="300" r:id="rId4"/>
    <p:sldId id="304" r:id="rId5"/>
    <p:sldId id="298" r:id="rId6"/>
    <p:sldId id="301" r:id="rId7"/>
    <p:sldId id="302" r:id="rId8"/>
    <p:sldId id="303" r:id="rId9"/>
    <p:sldId id="297" r:id="rId10"/>
    <p:sldId id="299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0E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5" autoAdjust="0"/>
    <p:restoredTop sz="68636" autoAdjust="0"/>
  </p:normalViewPr>
  <p:slideViewPr>
    <p:cSldViewPr snapToGrid="0">
      <p:cViewPr varScale="1">
        <p:scale>
          <a:sx n="78" d="100"/>
          <a:sy n="78" d="100"/>
        </p:scale>
        <p:origin x="1902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25" d="100"/>
          <a:sy n="125" d="100"/>
        </p:scale>
        <p:origin x="2052" y="-33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FD499A-DFA5-4ED1-9171-FB3ABCABF95C}" type="datetime1">
              <a:rPr lang="de-DE" smtClean="0"/>
              <a:t>31.10.2019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2539D-C2C1-4BD9-A104-153429CA0C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242207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34AC1F-7265-4007-8559-E58E32B9CCA4}" type="datetime1">
              <a:rPr lang="de-DE" smtClean="0"/>
              <a:t>31.10.2019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83F9E-400F-4DFF-BD42-09DB006F26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405944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1617F9A-BA2B-414E-8C51-C82FA79E70CA}" type="datetime1">
              <a:rPr lang="de-DE" smtClean="0"/>
              <a:t>31.10.2019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Kopfzeilenplatzhalt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8366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4CE57CD-B0B7-4B0A-B5FF-DC85B2959A72}" type="datetime1">
              <a:rPr lang="de-DE" smtClean="0"/>
              <a:t>31.10.2019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527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D989051-FE90-4165-8A6B-081015984ED2}" type="datetime1">
              <a:rPr lang="de-DE" smtClean="0"/>
              <a:t>31.10.2019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8547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6098A50-F696-4928-BC27-95A3CC277BA2}" type="datetime1">
              <a:rPr lang="de-DE" smtClean="0"/>
              <a:t>31.10.2019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1945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053D2FD-4BBB-4F8C-B7DA-E6DA0CC3F82F}" type="datetime1">
              <a:rPr lang="de-DE" smtClean="0"/>
              <a:t>31.10.2019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5844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7FC4559-1E8D-411F-B426-9E92ACACA838}" type="datetime1">
              <a:rPr lang="de-DE" smtClean="0"/>
              <a:t>31.10.2019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8389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7DEBACB-C7D9-472C-996B-EA0263BB4780}" type="datetime1">
              <a:rPr lang="de-DE" smtClean="0"/>
              <a:t>31.10.2019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9733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E0072C0-48E8-4DFA-B271-4CDDCC636BD6}" type="datetime1">
              <a:rPr lang="de-DE" smtClean="0"/>
              <a:t>31.10.2019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4202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 Berlin">
            <a:extLst>
              <a:ext uri="{FF2B5EF4-FFF2-40B4-BE49-F238E27FC236}">
                <a16:creationId xmlns:a16="http://schemas.microsoft.com/office/drawing/2014/main" id="{B2B5E1C5-4119-4C7D-A4B8-B9F40439C9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7DA246E2-D598-4891-A8AA-4F38DB709A7F}"/>
              </a:ext>
            </a:extLst>
          </p:cNvPr>
          <p:cNvCxnSpPr/>
          <p:nvPr userDrawn="1"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5340A19-C895-4431-83AD-949FD00702D7}"/>
              </a:ext>
            </a:extLst>
          </p:cNvPr>
          <p:cNvCxnSpPr/>
          <p:nvPr userDrawn="1"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377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0691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7671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931878"/>
            <a:ext cx="10515600" cy="1108364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093975"/>
            <a:ext cx="10515600" cy="40829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 Berlin">
            <a:extLst>
              <a:ext uri="{FF2B5EF4-FFF2-40B4-BE49-F238E27FC236}">
                <a16:creationId xmlns:a16="http://schemas.microsoft.com/office/drawing/2014/main" id="{A50EE129-7F18-464A-862F-28A50F1980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C441616-50D2-4B08-9869-9EC9B9F4ABF8}"/>
              </a:ext>
            </a:extLst>
          </p:cNvPr>
          <p:cNvCxnSpPr/>
          <p:nvPr userDrawn="1"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9CDFCD78-C1F7-4C68-95EE-E2314690B0AC}"/>
              </a:ext>
            </a:extLst>
          </p:cNvPr>
          <p:cNvCxnSpPr/>
          <p:nvPr userDrawn="1"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941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9088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0211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0483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88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914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3491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9667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04.11.2019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426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942295"/>
            <a:ext cx="9144000" cy="2387600"/>
          </a:xfrm>
        </p:spPr>
        <p:txBody>
          <a:bodyPr/>
          <a:lstStyle/>
          <a:p>
            <a:r>
              <a:rPr lang="de-DE" dirty="0"/>
              <a:t>Technical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38201" y="3602038"/>
            <a:ext cx="10515600" cy="1655762"/>
          </a:xfrm>
        </p:spPr>
        <p:txBody>
          <a:bodyPr/>
          <a:lstStyle/>
          <a:p>
            <a:r>
              <a:rPr lang="de-DE" dirty="0"/>
              <a:t>SVBRDF </a:t>
            </a:r>
            <a:r>
              <a:rPr lang="de-DE" dirty="0" err="1"/>
              <a:t>Estimation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Physically-based</a:t>
            </a:r>
            <a:r>
              <a:rPr lang="de-DE" dirty="0"/>
              <a:t> </a:t>
            </a:r>
            <a:r>
              <a:rPr lang="de-DE" dirty="0" err="1"/>
              <a:t>Differentiable</a:t>
            </a:r>
            <a:r>
              <a:rPr lang="de-DE" dirty="0"/>
              <a:t> Renderer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sz="2000" dirty="0"/>
              <a:t>Markus Andreas Worchel</a:t>
            </a:r>
          </a:p>
        </p:txBody>
      </p:sp>
      <p:pic>
        <p:nvPicPr>
          <p:cNvPr id="1030" name="Picture 6" descr="TU Berl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Gerader Verbinder 6"/>
          <p:cNvCxnSpPr/>
          <p:nvPr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B3B579F5-505A-469D-8706-9C9A1BC47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8C63EAFF-300D-47D0-857C-99618D17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B05D78E0-2CDC-4C45-9B5B-94CDEA128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1740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2F8B3A-A042-43E2-9863-DCD63DF02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database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Acquire testing and training code for the network</a:t>
            </a:r>
          </a:p>
          <a:p>
            <a:pPr lvl="1"/>
            <a:r>
              <a:rPr lang="en-US" dirty="0"/>
              <a:t>Contact authors for training code</a:t>
            </a:r>
          </a:p>
          <a:p>
            <a:pPr lvl="1"/>
            <a:r>
              <a:rPr lang="en-US" dirty="0"/>
              <a:t>Fallback: Re-implementation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Acquire code for Mitsuba 2</a:t>
            </a:r>
          </a:p>
          <a:p>
            <a:pPr lvl="1"/>
            <a:r>
              <a:rPr lang="en-US" dirty="0"/>
              <a:t>Not yet officially released</a:t>
            </a:r>
          </a:p>
          <a:p>
            <a:pPr lvl="1"/>
            <a:r>
              <a:rPr lang="en-US" dirty="0"/>
              <a:t>Fallback: Use other renderer like render (Li et al., 2018)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Get familiar with papers, source code and data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Replace rendering layers of the network with Mitsuba 2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Evaluation (compare with unmodified method)</a:t>
            </a:r>
            <a:endParaRPr lang="en-US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424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2</a:t>
            </a:fld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2435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SVBRDF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3</a:t>
            </a:fld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 SVBRDF Model (</a:t>
            </a:r>
            <a:r>
              <a:rPr lang="en-US" dirty="0" err="1"/>
              <a:t>Normals</a:t>
            </a:r>
            <a:r>
              <a:rPr lang="en-US" dirty="0"/>
              <a:t>, Diffuse Albedo, Specular Albedo, Roughness)</a:t>
            </a:r>
          </a:p>
          <a:p>
            <a:r>
              <a:rPr lang="en-US" dirty="0"/>
              <a:t>Explain Diffuse/Specular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2002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SVBRDF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4</a:t>
            </a:fld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Single-View Paper</a:t>
            </a:r>
          </a:p>
          <a:p>
            <a:r>
              <a:rPr lang="en-US" dirty="0"/>
              <a:t>Multi-View Paper</a:t>
            </a:r>
          </a:p>
          <a:p>
            <a:r>
              <a:rPr lang="en-US" dirty="0"/>
              <a:t>Explain rough idea</a:t>
            </a:r>
          </a:p>
          <a:p>
            <a:r>
              <a:rPr lang="en-US" dirty="0"/>
              <a:t>Mention that they use machine learning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1329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</a:t>
            </a:r>
            <a:endParaRPr lang="de-DE" dirty="0"/>
          </a:p>
        </p:txBody>
      </p:sp>
      <p:pic>
        <p:nvPicPr>
          <p:cNvPr id="18" name="Inhaltsplatzhalter 17" descr="Ein Bild, das Rock, Stück, sitzend, groß enthält.&#10;&#10;Automatisch generierte Beschreibung">
            <a:extLst>
              <a:ext uri="{FF2B5EF4-FFF2-40B4-BE49-F238E27FC236}">
                <a16:creationId xmlns:a16="http://schemas.microsoft.com/office/drawing/2014/main" id="{878D8BBF-F30B-40E2-B040-94884D8511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68" y="2040242"/>
            <a:ext cx="1108364" cy="1108364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5</a:t>
            </a:fld>
            <a:endParaRPr lang="de-DE"/>
          </a:p>
        </p:txBody>
      </p:sp>
      <p:pic>
        <p:nvPicPr>
          <p:cNvPr id="20" name="Grafik 19" descr="Ein Bild, das Gebäude, sitzend, Bär, groß enthält.&#10;&#10;Automatisch generierte Beschreibung">
            <a:extLst>
              <a:ext uri="{FF2B5EF4-FFF2-40B4-BE49-F238E27FC236}">
                <a16:creationId xmlns:a16="http://schemas.microsoft.com/office/drawing/2014/main" id="{642773E4-47B6-4AEF-9EDD-15BC741151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68" y="3475497"/>
            <a:ext cx="1108364" cy="1108364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5C5FF4A8-727D-40ED-A8A5-0DB49EDCA213}"/>
              </a:ext>
            </a:extLst>
          </p:cNvPr>
          <p:cNvSpPr/>
          <p:nvPr/>
        </p:nvSpPr>
        <p:spPr>
          <a:xfrm>
            <a:off x="3132395" y="2321100"/>
            <a:ext cx="3249827" cy="546647"/>
          </a:xfrm>
          <a:prstGeom prst="rect">
            <a:avLst/>
          </a:prstGeom>
          <a:solidFill>
            <a:srgbClr val="C50E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Generator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3" name="Grafik 22" descr="Ein Bild, das Schnee, bedeckt, sitzend, alt enthält.&#10;&#10;Automatisch generierte Beschreibung">
            <a:extLst>
              <a:ext uri="{FF2B5EF4-FFF2-40B4-BE49-F238E27FC236}">
                <a16:creationId xmlns:a16="http://schemas.microsoft.com/office/drawing/2014/main" id="{6015E3C9-4054-4763-9C41-1317436E8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68" y="4910752"/>
            <a:ext cx="1108364" cy="1108364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7C3B8EDC-B342-427C-8671-5E2CD30FE341}"/>
              </a:ext>
            </a:extLst>
          </p:cNvPr>
          <p:cNvSpPr/>
          <p:nvPr/>
        </p:nvSpPr>
        <p:spPr>
          <a:xfrm>
            <a:off x="3132394" y="3756355"/>
            <a:ext cx="3249827" cy="546647"/>
          </a:xfrm>
          <a:prstGeom prst="rect">
            <a:avLst/>
          </a:prstGeom>
          <a:solidFill>
            <a:srgbClr val="C50E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Generator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9E66E08-1CF4-49CB-98E0-541AEFC8BE43}"/>
              </a:ext>
            </a:extLst>
          </p:cNvPr>
          <p:cNvSpPr/>
          <p:nvPr/>
        </p:nvSpPr>
        <p:spPr>
          <a:xfrm>
            <a:off x="3132393" y="5191610"/>
            <a:ext cx="3249827" cy="546647"/>
          </a:xfrm>
          <a:prstGeom prst="rect">
            <a:avLst/>
          </a:prstGeom>
          <a:solidFill>
            <a:srgbClr val="C50E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Generator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C0EF469E-D58E-4BF4-94C6-A87834081E8E}"/>
              </a:ext>
            </a:extLst>
          </p:cNvPr>
          <p:cNvSpPr/>
          <p:nvPr/>
        </p:nvSpPr>
        <p:spPr>
          <a:xfrm>
            <a:off x="7263671" y="2040242"/>
            <a:ext cx="805292" cy="3978874"/>
          </a:xfrm>
          <a:prstGeom prst="rect">
            <a:avLst/>
          </a:prstGeom>
          <a:solidFill>
            <a:srgbClr val="C50E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Fusion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FDFF972-AB48-4D08-9781-60BE324D5CFC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6382222" y="2594424"/>
            <a:ext cx="88144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74A976A-2982-4AC5-B1D6-1E91B76BC1CF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>
            <a:off x="6382221" y="4029679"/>
            <a:ext cx="8814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5133A7B9-CA61-4095-8267-B4BE02BC41AD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6382220" y="5464934"/>
            <a:ext cx="8814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6AAFAD1A-4F5A-4945-BF2D-4497019C94C9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2070132" y="2594424"/>
            <a:ext cx="106226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0CEA1FC2-3772-40BE-B762-CF45C9732298}"/>
              </a:ext>
            </a:extLst>
          </p:cNvPr>
          <p:cNvCxnSpPr>
            <a:cxnSpLocks/>
          </p:cNvCxnSpPr>
          <p:nvPr/>
        </p:nvCxnSpPr>
        <p:spPr>
          <a:xfrm>
            <a:off x="2070130" y="4029679"/>
            <a:ext cx="106226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A4B061C0-A3A1-48F9-942F-FD0FC858B44E}"/>
              </a:ext>
            </a:extLst>
          </p:cNvPr>
          <p:cNvCxnSpPr>
            <a:cxnSpLocks/>
          </p:cNvCxnSpPr>
          <p:nvPr/>
        </p:nvCxnSpPr>
        <p:spPr>
          <a:xfrm>
            <a:off x="2070130" y="5464934"/>
            <a:ext cx="106226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0690A2CC-2765-42C1-8700-45AC2FB61C49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8068960" y="3517315"/>
            <a:ext cx="89542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afik 45" descr="Ein Bild, das Kreide, Briefpapier, Scheibe, Kuchen enthält.&#10;&#10;Automatisch generierte Beschreibung">
            <a:extLst>
              <a:ext uri="{FF2B5EF4-FFF2-40B4-BE49-F238E27FC236}">
                <a16:creationId xmlns:a16="http://schemas.microsoft.com/office/drawing/2014/main" id="{7262BBBC-8B24-4AB9-AAB9-3059DDADD71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74" y="2063579"/>
            <a:ext cx="817162" cy="817162"/>
          </a:xfrm>
          <a:prstGeom prst="rect">
            <a:avLst/>
          </a:prstGeom>
        </p:spPr>
      </p:pic>
      <p:pic>
        <p:nvPicPr>
          <p:cNvPr id="48" name="Grafik 47" descr="Ein Bild, das Feuer, Straße, sitzend, Raum enthält.&#10;&#10;Automatisch generierte Beschreibung">
            <a:extLst>
              <a:ext uri="{FF2B5EF4-FFF2-40B4-BE49-F238E27FC236}">
                <a16:creationId xmlns:a16="http://schemas.microsoft.com/office/drawing/2014/main" id="{6E639C4D-A2E6-436E-A90D-52C01498CBC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81" y="3108737"/>
            <a:ext cx="817155" cy="817155"/>
          </a:xfrm>
          <a:prstGeom prst="rect">
            <a:avLst/>
          </a:prstGeom>
        </p:spPr>
      </p:pic>
      <p:pic>
        <p:nvPicPr>
          <p:cNvPr id="50" name="Grafik 49" descr="Ein Bild, das Gebäude, Essen, weiß, sitzend enthält.&#10;&#10;Automatisch generierte Beschreibung">
            <a:extLst>
              <a:ext uri="{FF2B5EF4-FFF2-40B4-BE49-F238E27FC236}">
                <a16:creationId xmlns:a16="http://schemas.microsoft.com/office/drawing/2014/main" id="{D38CA664-FE88-4667-BB9D-5617CD4DF97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74" y="4153896"/>
            <a:ext cx="817157" cy="817150"/>
          </a:xfrm>
          <a:prstGeom prst="rect">
            <a:avLst/>
          </a:prstGeom>
        </p:spPr>
      </p:pic>
      <p:pic>
        <p:nvPicPr>
          <p:cNvPr id="52" name="Grafik 51" descr="Ein Bild, das Laptop enthält.&#10;&#10;Automatisch generierte Beschreibung">
            <a:extLst>
              <a:ext uri="{FF2B5EF4-FFF2-40B4-BE49-F238E27FC236}">
                <a16:creationId xmlns:a16="http://schemas.microsoft.com/office/drawing/2014/main" id="{ABE83224-9CC7-4B53-A4A5-770528A212E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79" y="5199036"/>
            <a:ext cx="817152" cy="817152"/>
          </a:xfrm>
          <a:prstGeom prst="rect">
            <a:avLst/>
          </a:prstGeom>
        </p:spPr>
      </p:pic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D87E2C49-448B-47BD-A4D8-62B78C55EA6B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8068960" y="2472160"/>
            <a:ext cx="8954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CFD708AC-FBB5-4D07-9D92-892CD743E4BF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8068960" y="4562471"/>
            <a:ext cx="8954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052E1034-3614-4693-8E26-CC31B36DC489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8068959" y="5607612"/>
            <a:ext cx="895420" cy="1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feld 70">
            <a:extLst>
              <a:ext uri="{FF2B5EF4-FFF2-40B4-BE49-F238E27FC236}">
                <a16:creationId xmlns:a16="http://schemas.microsoft.com/office/drawing/2014/main" id="{1E05978A-2689-48C1-ACBE-182CF3DEB01C}"/>
              </a:ext>
            </a:extLst>
          </p:cNvPr>
          <p:cNvSpPr txBox="1"/>
          <p:nvPr/>
        </p:nvSpPr>
        <p:spPr>
          <a:xfrm>
            <a:off x="9959547" y="2287494"/>
            <a:ext cx="882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</a:t>
            </a:r>
            <a:endParaRPr lang="de-DE" dirty="0"/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74517891-ECB4-4E2B-B991-1B17B901F207}"/>
              </a:ext>
            </a:extLst>
          </p:cNvPr>
          <p:cNvSpPr txBox="1"/>
          <p:nvPr/>
        </p:nvSpPr>
        <p:spPr>
          <a:xfrm>
            <a:off x="9959546" y="3336006"/>
            <a:ext cx="1740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Diffuse Albedo</a:t>
            </a:r>
            <a:endParaRPr lang="de-DE" dirty="0"/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C1D6CCDD-BB08-4B4B-AFE1-D3E84677153A}"/>
              </a:ext>
            </a:extLst>
          </p:cNvPr>
          <p:cNvSpPr txBox="1"/>
          <p:nvPr/>
        </p:nvSpPr>
        <p:spPr>
          <a:xfrm>
            <a:off x="9959545" y="4377805"/>
            <a:ext cx="1740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Roughness</a:t>
            </a:r>
            <a:endParaRPr lang="de-DE" dirty="0"/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8455F4AE-D13F-446E-BFF7-11B9582CF536}"/>
              </a:ext>
            </a:extLst>
          </p:cNvPr>
          <p:cNvSpPr txBox="1"/>
          <p:nvPr/>
        </p:nvSpPr>
        <p:spPr>
          <a:xfrm>
            <a:off x="9959544" y="5427990"/>
            <a:ext cx="1740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Specular Albedo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557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– Generator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2F8B3A-A042-43E2-9863-DCD63DF02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Instance norm normalizes each output channel over the whole spatial dimension (width x height) -&gt; subtract mean, divide by standard deviation</a:t>
            </a:r>
          </a:p>
          <a:p>
            <a:r>
              <a:rPr lang="en-US" dirty="0"/>
              <a:t>Fails to reproduce constant maps (</a:t>
            </a:r>
            <a:r>
              <a:rPr lang="en-US"/>
              <a:t>constant roughness)</a:t>
            </a:r>
            <a:endParaRPr lang="en-US" dirty="0"/>
          </a:p>
          <a:p>
            <a:r>
              <a:rPr lang="en-US" dirty="0"/>
              <a:t>Idea: Reinject information about the mean (global information) </a:t>
            </a:r>
            <a:r>
              <a:rPr lang="en-US" dirty="0" err="1"/>
              <a:t>explicitely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7588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– Multi-View Fusion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2F8B3A-A042-43E2-9863-DCD63DF02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8092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40F63E-CA07-49A5-8D25-3D97C13DC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Loss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A3D303-FC2E-47FB-BF61-24C926AEE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7AA305-7755-4E7F-8F8C-5E6B63649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0A487E-5F71-4BDF-A843-AF564C449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FA4D2A-3026-4D94-BCFA-2DEDE3C4C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1499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State – Generator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2F8B3A-A042-43E2-9863-DCD63DF02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3975"/>
            <a:ext cx="10744200" cy="40829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Generator reimplemented in </a:t>
            </a:r>
            <a:br>
              <a:rPr lang="en-US" dirty="0"/>
            </a:br>
            <a:r>
              <a:rPr lang="en-US" dirty="0" err="1"/>
              <a:t>PyTorch</a:t>
            </a:r>
            <a:endParaRPr lang="en-US" dirty="0"/>
          </a:p>
          <a:p>
            <a:r>
              <a:rPr lang="en-US" dirty="0"/>
              <a:t>Overfitting test (2000 epochs)</a:t>
            </a:r>
          </a:p>
          <a:p>
            <a:r>
              <a:rPr lang="en-US" dirty="0"/>
              <a:t>2 training samples </a:t>
            </a:r>
            <a:br>
              <a:rPr lang="en-US" dirty="0"/>
            </a:br>
            <a:r>
              <a:rPr lang="en-US" dirty="0"/>
              <a:t>(only one shown (top))</a:t>
            </a:r>
          </a:p>
          <a:p>
            <a:r>
              <a:rPr lang="en-US" dirty="0"/>
              <a:t>1 test sample (bottom)</a:t>
            </a:r>
          </a:p>
          <a:p>
            <a:r>
              <a:rPr lang="de-DE" dirty="0" err="1"/>
              <a:t>Drawback</a:t>
            </a:r>
            <a:r>
              <a:rPr lang="de-DE" dirty="0"/>
              <a:t>: 3 </a:t>
            </a:r>
            <a:r>
              <a:rPr lang="de-DE" dirty="0" err="1"/>
              <a:t>color</a:t>
            </a:r>
            <a:r>
              <a:rPr lang="de-DE" dirty="0"/>
              <a:t> </a:t>
            </a:r>
            <a:r>
              <a:rPr lang="de-DE" dirty="0" err="1"/>
              <a:t>channels</a:t>
            </a:r>
            <a:r>
              <a:rPr lang="de-DE" dirty="0"/>
              <a:t> per </a:t>
            </a:r>
            <a:br>
              <a:rPr lang="de-DE" dirty="0"/>
            </a:br>
            <a:r>
              <a:rPr lang="de-DE" dirty="0" err="1"/>
              <a:t>target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-&gt; 12</a:t>
            </a:r>
          </a:p>
          <a:p>
            <a:r>
              <a:rPr lang="de-DE" dirty="0" err="1"/>
              <a:t>Drawback</a:t>
            </a:r>
            <a:r>
              <a:rPr lang="de-DE" dirty="0"/>
              <a:t>: Simple L1 </a:t>
            </a:r>
            <a:r>
              <a:rPr lang="de-DE" dirty="0" err="1"/>
              <a:t>loss</a:t>
            </a:r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9</a:t>
            </a:fld>
            <a:endParaRPr lang="de-DE"/>
          </a:p>
        </p:txBody>
      </p:sp>
      <p:pic>
        <p:nvPicPr>
          <p:cNvPr id="9" name="training_process">
            <a:hlinkClick r:id="" action="ppaction://media"/>
            <a:extLst>
              <a:ext uri="{FF2B5EF4-FFF2-40B4-BE49-F238E27FC236}">
                <a16:creationId xmlns:a16="http://schemas.microsoft.com/office/drawing/2014/main" id="{2458C642-B78E-4E99-875D-2F1B179BB3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26659" y="1785029"/>
            <a:ext cx="5027141" cy="429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7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268</Words>
  <Application>Microsoft Office PowerPoint</Application>
  <PresentationFormat>Breitbild</PresentationFormat>
  <Paragraphs>90</Paragraphs>
  <Slides>10</Slides>
  <Notes>8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Technical Presentation</vt:lpstr>
      <vt:lpstr>Recap</vt:lpstr>
      <vt:lpstr>SVBRDF</vt:lpstr>
      <vt:lpstr>SVBRDF</vt:lpstr>
      <vt:lpstr>Network</vt:lpstr>
      <vt:lpstr>Network – Generator</vt:lpstr>
      <vt:lpstr>Network – Multi-View Fusion</vt:lpstr>
      <vt:lpstr>Rendering Loss</vt:lpstr>
      <vt:lpstr>Current State – Generator</vt:lpstr>
      <vt:lpstr>Schedule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Bachelorarbeit</dc:title>
  <dc:creator>Markus Worchel</dc:creator>
  <cp:lastModifiedBy>Markus Worchel</cp:lastModifiedBy>
  <cp:revision>585</cp:revision>
  <dcterms:created xsi:type="dcterms:W3CDTF">2016-02-12T16:33:03Z</dcterms:created>
  <dcterms:modified xsi:type="dcterms:W3CDTF">2019-10-31T21:17:41Z</dcterms:modified>
</cp:coreProperties>
</file>